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262" r:id="rId3"/>
    <p:sldId id="264" r:id="rId4"/>
    <p:sldId id="257" r:id="rId5"/>
    <p:sldId id="260" r:id="rId6"/>
    <p:sldId id="265" r:id="rId7"/>
    <p:sldId id="266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9B7DD-2B13-4824-B0F9-9E2EC265FEAB}" type="datetimeFigureOut">
              <a:rPr lang="en-US" smtClean="0"/>
              <a:t>4/5/2025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8AE5C-F3EC-4824-9C0C-6EBD1A8FB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09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F8AE5C-F3EC-4824-9C0C-6EBD1A8FBA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677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16493-E277-39EA-36A4-DC9D689C8E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F7FED5-E5F3-4BB9-96FF-D4DC2C8806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8C77A-6F3D-5CD7-DE1E-AEED2366D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2DDA0-6725-F238-6719-2570459CD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546BE-E10A-8F32-5C05-18BD15081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180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30664-C1A9-406F-F342-BE356091F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ADE056-4749-520D-9683-2EEC9DD3CE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D5AAC-3FF5-BF6B-17AE-4D69F55F0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50955-4CCE-2B74-4468-CAAA18133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0687F-21CF-7A95-6DD4-8ED6FA523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95D08B-5424-01B5-AFE1-D6D016CEEB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8B5B15-FBEB-2EAE-564C-CF79F1A68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00FE7-5E03-D0FE-9612-DA4A60ADE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6E8833-C85C-F78C-DD1C-C320E052B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3F97F-5E1D-E195-CBD0-E9F153753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81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BFAE4-37DE-760F-DEC5-8CD280FAC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5EEA6-7AA0-E8F3-3247-C6E393EC4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CB1BDB-E85B-F279-3E00-56BEE9B2F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EADC6-5139-337A-CF4E-76DCF3084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21ED6-AA77-02CC-C1F8-E549F9FF6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02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6DA5A-D0A6-31B3-CE1F-CD1BDC548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A631C-2C7C-989B-668D-1DE71D7F33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AB87B-4DB8-7124-CA9E-E261B3F7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5A56EB-7FA0-9721-A423-418209254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666CA-BA75-76FB-103B-0677431CD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13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BA91C-06B6-8E71-B7FF-2F27904FC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028F8-1316-0910-C5E5-D7BA9CFA45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2CBA9A-7206-905A-3AC6-F15381BFBD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E54508-D3E7-ECFD-25C9-4BDD60911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35CC5-35FD-E25D-4EB4-CE779CFAD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ABD3DB-4A3B-74CF-8B27-60B6659FE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01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23ACB-44C3-6249-9BD4-9B38A5F7F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32E95-6A85-ECBE-F1CA-8EB7CA752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5D6CA-508C-E6B0-9CB4-BA932C9FAD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A12D51-6C5C-B031-53DF-3001F86614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17C89F-31F9-E606-C7E2-8A7EF4DDFD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521722-4B96-B1A0-CB6A-0043086D2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1A81A0-D800-8335-F711-92EA002C6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443352-63E8-1550-EB15-318D9B68D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4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7322A-D6FA-626A-6508-9C698B109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B1F25C-40B6-AB02-92D1-D94F5CFE5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E90BA3-1BB2-5DE2-820A-EC8A17763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622034-ED6B-018F-B929-B4EC21C96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12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118115-52FE-46A3-610B-E8F787448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7D2288-13AE-0880-3F95-3279E3FA1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D1814B-B6F2-F297-E609-F229ADE44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3F00-E9AF-10B4-51DC-ED7D816C3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3E4A8-1385-BE55-24A6-4EC14C642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85C480-6E07-AA54-5A46-0888E2906D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FED904-B62D-480D-EFDF-0C9C6B532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21CE5-0F54-80ED-9E60-012D6629B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F4F372-1452-54F4-4469-E0637E0E8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22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5EA82-96CE-F996-78A1-064F22607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4F480F-EB9B-6082-9C60-E6F41F901F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B96884-DCAA-C9DF-812A-725068FAB0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9ACD65-29A5-D164-6435-5F1C1012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97972-9A5B-23E4-01F7-C0B4D54FB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F7B16C-D32F-349A-9534-72EB3D029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3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D3D2FD-E968-DA16-C7C1-BCB4F1764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EF7B9-8414-378C-CBB4-76DBE59F7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60A1C-C266-7FF2-0BC6-3C990C19E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347E-D15A-4692-81A0-5EC05CEACA5D}" type="datetimeFigureOut">
              <a:rPr lang="en-US" smtClean="0"/>
              <a:t>3/29/2025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24B450-8B3A-98A5-CD47-E72AA68681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D5E7B-0BE1-F8CA-6357-E0CDF001A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3E0F0-2653-41EB-9C85-0F2826756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05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B155928-0F35-3882-C2A6-ABCD0C0649E3}"/>
              </a:ext>
            </a:extLst>
          </p:cNvPr>
          <p:cNvSpPr txBox="1"/>
          <p:nvPr/>
        </p:nvSpPr>
        <p:spPr>
          <a:xfrm>
            <a:off x="4011057" y="1095329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Home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5EC31D-2028-29C5-2F5D-BA5BDC634CC1}"/>
              </a:ext>
            </a:extLst>
          </p:cNvPr>
          <p:cNvSpPr txBox="1"/>
          <p:nvPr/>
        </p:nvSpPr>
        <p:spPr>
          <a:xfrm>
            <a:off x="4903695" y="1095329"/>
            <a:ext cx="470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Shop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216C3D-2DD7-6FFB-BFD4-6CEE1DF2E5CE}"/>
              </a:ext>
            </a:extLst>
          </p:cNvPr>
          <p:cNvSpPr txBox="1"/>
          <p:nvPr/>
        </p:nvSpPr>
        <p:spPr>
          <a:xfrm>
            <a:off x="5887989" y="1095329"/>
            <a:ext cx="7152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Our Logo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576557-57D1-702E-1C6B-60B622D0C938}"/>
              </a:ext>
            </a:extLst>
          </p:cNvPr>
          <p:cNvSpPr txBox="1"/>
          <p:nvPr/>
        </p:nvSpPr>
        <p:spPr>
          <a:xfrm>
            <a:off x="6835882" y="1082704"/>
            <a:ext cx="1659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Free Garden Presentation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55D12B-823B-884A-2D1D-8C6EAAA3E02C}"/>
              </a:ext>
            </a:extLst>
          </p:cNvPr>
          <p:cNvSpPr txBox="1"/>
          <p:nvPr/>
        </p:nvSpPr>
        <p:spPr>
          <a:xfrm>
            <a:off x="8498958" y="1082704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Contact Us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E4BBE6-097A-4370-9BA0-ADCD3A85DEDE}"/>
              </a:ext>
            </a:extLst>
          </p:cNvPr>
          <p:cNvSpPr txBox="1"/>
          <p:nvPr/>
        </p:nvSpPr>
        <p:spPr>
          <a:xfrm>
            <a:off x="5250820" y="1851635"/>
            <a:ext cx="17171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Welcome to The Mikrolab!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AC9BB5-A459-69B7-2D2F-F432EB391964}"/>
              </a:ext>
            </a:extLst>
          </p:cNvPr>
          <p:cNvSpPr txBox="1"/>
          <p:nvPr/>
        </p:nvSpPr>
        <p:spPr>
          <a:xfrm>
            <a:off x="6152178" y="4112371"/>
            <a:ext cx="1615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Claim Yours Now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69BB17-A6BB-DA51-08ED-234E00B56033}"/>
              </a:ext>
            </a:extLst>
          </p:cNvPr>
          <p:cNvSpPr txBox="1"/>
          <p:nvPr/>
        </p:nvSpPr>
        <p:spPr>
          <a:xfrm>
            <a:off x="3829759" y="2166162"/>
            <a:ext cx="5528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Supercharge Your Soil. Grow Stronger, Healthier Plants.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E3F7D6-B6B2-9FA5-A438-E51EF1538064}"/>
              </a:ext>
            </a:extLst>
          </p:cNvPr>
          <p:cNvSpPr txBox="1"/>
          <p:nvPr/>
        </p:nvSpPr>
        <p:spPr>
          <a:xfrm>
            <a:off x="2537012" y="2747228"/>
            <a:ext cx="84136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Our premium compost is packed with powerful microbes and rich nutrients to transform your soil—naturally.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CBD0EFF-32C7-019D-EC92-F5BE89461041}"/>
              </a:ext>
            </a:extLst>
          </p:cNvPr>
          <p:cNvSpPr txBox="1"/>
          <p:nvPr/>
        </p:nvSpPr>
        <p:spPr>
          <a:xfrm>
            <a:off x="4903695" y="3510591"/>
            <a:ext cx="37651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Get a FREE compost or soil test —First 10 this month!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1A035F-9410-6DB8-1A31-238D40A7D73A}"/>
              </a:ext>
            </a:extLst>
          </p:cNvPr>
          <p:cNvSpPr txBox="1"/>
          <p:nvPr/>
        </p:nvSpPr>
        <p:spPr>
          <a:xfrm>
            <a:off x="3570790" y="3689333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Not sure why your plants are struggling? A quick compost or soil test can reveal what’s missing</a:t>
            </a:r>
          </a:p>
        </p:txBody>
      </p:sp>
    </p:spTree>
    <p:extLst>
      <p:ext uri="{BB962C8B-B14F-4D97-AF65-F5344CB8AC3E}">
        <p14:creationId xmlns:p14="http://schemas.microsoft.com/office/powerpoint/2010/main" val="2021628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D55AC49-F2D1-97A2-8862-DB88F442B5FF}"/>
              </a:ext>
            </a:extLst>
          </p:cNvPr>
          <p:cNvSpPr txBox="1"/>
          <p:nvPr/>
        </p:nvSpPr>
        <p:spPr>
          <a:xfrm>
            <a:off x="751914" y="1631192"/>
            <a:ext cx="609824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secret to lush, thriving plants isn’t in the leaves—it’s in the soil. Strong roots, rich microbial life, and balanced nutrients make all the difference.</a:t>
            </a:r>
          </a:p>
          <a:p>
            <a:endParaRPr lang="en-US" dirty="0"/>
          </a:p>
          <a:p>
            <a:r>
              <a:rPr lang="en-US" dirty="0"/>
              <a:t>At The Mikrolab, we take a science-backed approach to soil and compost health, helping gardeners grow stronger, more resilient plants—naturally.</a:t>
            </a:r>
          </a:p>
          <a:p>
            <a:endParaRPr lang="en-US" dirty="0"/>
          </a:p>
          <a:p>
            <a:r>
              <a:rPr lang="en-US" dirty="0"/>
              <a:t>Curious about what’s happening beneath the surface?</a:t>
            </a:r>
          </a:p>
          <a:p>
            <a:endParaRPr lang="en-US" dirty="0"/>
          </a:p>
          <a:p>
            <a:r>
              <a:rPr lang="en-US" dirty="0"/>
              <a:t>Get a free compost or soil test and start growing healthier plants today!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72B3AE-229A-F908-9A24-911EF98D0DF0}"/>
              </a:ext>
            </a:extLst>
          </p:cNvPr>
          <p:cNvSpPr txBox="1"/>
          <p:nvPr/>
        </p:nvSpPr>
        <p:spPr>
          <a:xfrm>
            <a:off x="3801034" y="438382"/>
            <a:ext cx="46078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/>
              <a:t>The Heart of a Plant is in the Ground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9A1D4BB-E289-EB92-D386-A3101F74E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3932" y="2342365"/>
            <a:ext cx="3459160" cy="17269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1E0C76-2BDA-EA4B-FE57-5DA44EB73FAD}"/>
              </a:ext>
            </a:extLst>
          </p:cNvPr>
          <p:cNvSpPr txBox="1"/>
          <p:nvPr/>
        </p:nvSpPr>
        <p:spPr>
          <a:xfrm>
            <a:off x="8930697" y="2080755"/>
            <a:ext cx="16610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Example Visuals we love!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482B05-DFDB-C632-C058-5B696EA20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0281" y="4398534"/>
            <a:ext cx="4349805" cy="186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281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A269127-196C-F5C7-6A24-F1941A85530F}"/>
              </a:ext>
            </a:extLst>
          </p:cNvPr>
          <p:cNvSpPr txBox="1"/>
          <p:nvPr/>
        </p:nvSpPr>
        <p:spPr>
          <a:xfrm>
            <a:off x="3048000" y="335741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/>
              <a:t>Shop – Premium Organic Compost</a:t>
            </a:r>
          </a:p>
          <a:p>
            <a:r>
              <a:rPr lang="en-US" dirty="0"/>
              <a:t>High-quality, sterilized compost for strong, thriving plants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C66D4D2-2CAA-A450-16BF-75727C40090B}"/>
              </a:ext>
            </a:extLst>
          </p:cNvPr>
          <p:cNvSpPr txBox="1"/>
          <p:nvPr/>
        </p:nvSpPr>
        <p:spPr>
          <a:xfrm>
            <a:off x="681318" y="2234045"/>
            <a:ext cx="644562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At The Mikrolab, we provide nutrient-rich, sterilized compost designed to improve soil health and plant growth. Choose between our standard </a:t>
            </a:r>
            <a:r>
              <a:rPr lang="en-US" b="1" dirty="0"/>
              <a:t>Sterilized Compost</a:t>
            </a:r>
            <a:r>
              <a:rPr lang="en-US" dirty="0"/>
              <a:t> for general use or the </a:t>
            </a:r>
            <a:r>
              <a:rPr lang="en-US" b="1" dirty="0"/>
              <a:t>Sterilized Compost with Plant Growth-Promoting Microorganisms</a:t>
            </a:r>
            <a:r>
              <a:rPr lang="en-US" dirty="0"/>
              <a:t> to supercharge your soil with beneficial microbes. Both options ensure your plants get the best foundation for growth.</a:t>
            </a:r>
          </a:p>
        </p:txBody>
      </p:sp>
    </p:spTree>
    <p:extLst>
      <p:ext uri="{BB962C8B-B14F-4D97-AF65-F5344CB8AC3E}">
        <p14:creationId xmlns:p14="http://schemas.microsoft.com/office/powerpoint/2010/main" val="231821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95E0AA7-4E38-A7C8-49A2-36430B699E42}"/>
              </a:ext>
            </a:extLst>
          </p:cNvPr>
          <p:cNvSpPr txBox="1"/>
          <p:nvPr/>
        </p:nvSpPr>
        <p:spPr>
          <a:xfrm>
            <a:off x="3334871" y="355785"/>
            <a:ext cx="623943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Protect &amp; Revitalize Your Plants</a:t>
            </a:r>
          </a:p>
          <a:p>
            <a:pPr algn="ctr"/>
            <a:r>
              <a:rPr lang="en-US" sz="2400" b="1" dirty="0"/>
              <a:t>Sterilized Compost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513CE92-DE1F-10E9-699F-E4C380F8E7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3" t="13192" r="30490" b="9601"/>
          <a:stretch/>
        </p:blipFill>
        <p:spPr>
          <a:xfrm>
            <a:off x="5505418" y="1176105"/>
            <a:ext cx="1898341" cy="40943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EFFF319-091D-CB94-F8C2-02F9C5D98E52}"/>
              </a:ext>
            </a:extLst>
          </p:cNvPr>
          <p:cNvSpPr txBox="1"/>
          <p:nvPr/>
        </p:nvSpPr>
        <p:spPr>
          <a:xfrm>
            <a:off x="5015985" y="5327875"/>
            <a:ext cx="31376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Order Sterilized Compost Now</a:t>
            </a:r>
            <a:endParaRPr lang="en-US" dirty="0"/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F24C6708-A5C6-2903-5F14-C287A57380A0}"/>
              </a:ext>
            </a:extLst>
          </p:cNvPr>
          <p:cNvCxnSpPr>
            <a:cxnSpLocks/>
          </p:cNvCxnSpPr>
          <p:nvPr/>
        </p:nvCxnSpPr>
        <p:spPr>
          <a:xfrm flipV="1">
            <a:off x="7403759" y="1963271"/>
            <a:ext cx="1000652" cy="349623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9C9E150-F350-DD74-0C53-6BF086D86AEA}"/>
              </a:ext>
            </a:extLst>
          </p:cNvPr>
          <p:cNvSpPr txBox="1"/>
          <p:nvPr/>
        </p:nvSpPr>
        <p:spPr>
          <a:xfrm>
            <a:off x="8404411" y="1768750"/>
            <a:ext cx="2343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Improves soil structure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153254-471C-FB63-14BF-D97CF9B548F9}"/>
              </a:ext>
            </a:extLst>
          </p:cNvPr>
          <p:cNvSpPr txBox="1"/>
          <p:nvPr/>
        </p:nvSpPr>
        <p:spPr>
          <a:xfrm>
            <a:off x="8462157" y="2428818"/>
            <a:ext cx="26120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Allow the beneficial microbes already in your soil to thrive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E34993-1D2E-DAF5-580F-B611685EDBAE}"/>
              </a:ext>
            </a:extLst>
          </p:cNvPr>
          <p:cNvSpPr txBox="1"/>
          <p:nvPr/>
        </p:nvSpPr>
        <p:spPr>
          <a:xfrm>
            <a:off x="914400" y="5965443"/>
            <a:ext cx="115510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Don’t let contaminated compost put your plants at risk—refresh your soil the right way with Sterilized Compost.</a:t>
            </a:r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6E25A7C-71A6-7138-C359-558576FF7F40}"/>
              </a:ext>
            </a:extLst>
          </p:cNvPr>
          <p:cNvSpPr txBox="1"/>
          <p:nvPr/>
        </p:nvSpPr>
        <p:spPr>
          <a:xfrm>
            <a:off x="8153632" y="878193"/>
            <a:ext cx="37954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Harmful mold spores and bacteria- Removed. </a:t>
            </a: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B9B9EDFF-ADDF-3529-1C93-4581FFDE31BD}"/>
              </a:ext>
            </a:extLst>
          </p:cNvPr>
          <p:cNvCxnSpPr>
            <a:cxnSpLocks/>
          </p:cNvCxnSpPr>
          <p:nvPr/>
        </p:nvCxnSpPr>
        <p:spPr>
          <a:xfrm flipV="1">
            <a:off x="7403759" y="4189679"/>
            <a:ext cx="1000652" cy="349623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AA8ACFC-1EFE-37DB-703B-21063CF50431}"/>
              </a:ext>
            </a:extLst>
          </p:cNvPr>
          <p:cNvSpPr txBox="1"/>
          <p:nvPr/>
        </p:nvSpPr>
        <p:spPr>
          <a:xfrm>
            <a:off x="8462157" y="3551048"/>
            <a:ext cx="30026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Cleaner growing environment. The best conditions for stronger, healthier, and more resilient plants.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AED0A-A309-AE5B-43AD-0E116788EAA0}"/>
              </a:ext>
            </a:extLst>
          </p:cNvPr>
          <p:cNvSpPr txBox="1"/>
          <p:nvPr/>
        </p:nvSpPr>
        <p:spPr>
          <a:xfrm>
            <a:off x="219636" y="1563146"/>
            <a:ext cx="484097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b="1" dirty="0"/>
              <a:t>$39.99 per cubic yard</a:t>
            </a:r>
            <a:br>
              <a:rPr lang="en-US" sz="1400" dirty="0"/>
            </a:br>
            <a:r>
              <a:rPr lang="en-US" sz="1400" dirty="0"/>
              <a:t>Our </a:t>
            </a:r>
            <a:r>
              <a:rPr lang="en-US" sz="1400" b="1" dirty="0"/>
              <a:t>Sterilized Compost</a:t>
            </a:r>
            <a:r>
              <a:rPr lang="en-US" sz="1400" dirty="0"/>
              <a:t> is made from 100% organic materials and is perfect for general gardening and soil improvement.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b="1" dirty="0"/>
              <a:t>Features:</a:t>
            </a:r>
            <a:br>
              <a:rPr lang="en-US" sz="1400" dirty="0"/>
            </a:br>
            <a:r>
              <a:rPr lang="en-US" sz="1400" dirty="0"/>
              <a:t>✔️ 100% organic material</a:t>
            </a:r>
          </a:p>
          <a:p>
            <a:pPr>
              <a:buNone/>
            </a:pPr>
            <a:r>
              <a:rPr lang="en-US" sz="1400" dirty="0"/>
              <a:t>✔️ Manure-free formula</a:t>
            </a:r>
          </a:p>
          <a:p>
            <a:pPr>
              <a:buNone/>
            </a:pPr>
            <a:r>
              <a:rPr lang="en-US" sz="1400" dirty="0"/>
              <a:t>✔️ Sterilized to eliminate pathogens</a:t>
            </a:r>
            <a:br>
              <a:rPr lang="en-US" sz="1400" dirty="0"/>
            </a:br>
            <a:r>
              <a:rPr lang="en-US" sz="1400" dirty="0"/>
              <a:t>✔️ Improves soil structure and moisture retention</a:t>
            </a:r>
            <a:br>
              <a:rPr lang="en-US" sz="1400" dirty="0"/>
            </a:br>
            <a:r>
              <a:rPr lang="en-US" sz="1400" dirty="0"/>
              <a:t>✔️ Available for </a:t>
            </a:r>
            <a:r>
              <a:rPr lang="en-US" sz="1400" b="1" dirty="0"/>
              <a:t>pickup</a:t>
            </a:r>
            <a:r>
              <a:rPr lang="en-US" sz="1400" dirty="0"/>
              <a:t> or </a:t>
            </a:r>
            <a:r>
              <a:rPr lang="en-US" sz="1400" b="1" dirty="0"/>
              <a:t>local delivery</a:t>
            </a:r>
            <a:r>
              <a:rPr lang="en-US" sz="1400" dirty="0"/>
              <a:t> within 120 miles of Stow, OH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endParaRPr lang="en-US" sz="1400" dirty="0"/>
          </a:p>
          <a:p>
            <a:r>
              <a:rPr lang="en-US" sz="1400" b="1" dirty="0"/>
              <a:t>Perfect for:</a:t>
            </a:r>
            <a:br>
              <a:rPr lang="en-US" sz="1400" dirty="0"/>
            </a:br>
            <a:r>
              <a:rPr lang="en-US" sz="1400" dirty="0"/>
              <a:t>✅ Vegetable gardens, flower beds, and lawns</a:t>
            </a:r>
            <a:br>
              <a:rPr lang="en-US" sz="1400" dirty="0"/>
            </a:br>
            <a:r>
              <a:rPr lang="en-US" sz="1400" dirty="0"/>
              <a:t>✅ Improving general soil health and fertility</a:t>
            </a:r>
            <a:br>
              <a:rPr lang="en-US" sz="1400" dirty="0"/>
            </a:br>
            <a:r>
              <a:rPr lang="en-US" sz="1400" dirty="0"/>
              <a:t>✅ All-around garden soil enrichment</a:t>
            </a: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72EC62F3-6DB2-D01F-C04B-AC32B10171C5}"/>
              </a:ext>
            </a:extLst>
          </p:cNvPr>
          <p:cNvCxnSpPr>
            <a:cxnSpLocks/>
          </p:cNvCxnSpPr>
          <p:nvPr/>
        </p:nvCxnSpPr>
        <p:spPr>
          <a:xfrm flipV="1">
            <a:off x="7348242" y="2971234"/>
            <a:ext cx="1000652" cy="349623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B7B3648C-852B-0A6D-3583-E177E6AFC5B2}"/>
              </a:ext>
            </a:extLst>
          </p:cNvPr>
          <p:cNvCxnSpPr>
            <a:cxnSpLocks/>
            <a:endCxn id="34" idx="1"/>
          </p:cNvCxnSpPr>
          <p:nvPr/>
        </p:nvCxnSpPr>
        <p:spPr>
          <a:xfrm flipV="1">
            <a:off x="7345456" y="1201359"/>
            <a:ext cx="808176" cy="308777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602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CAB2A-3A97-6BFB-057E-4894334D98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F66E16F-F1B2-649C-98AB-A8B4B46DD43B}"/>
              </a:ext>
            </a:extLst>
          </p:cNvPr>
          <p:cNvSpPr txBox="1"/>
          <p:nvPr/>
        </p:nvSpPr>
        <p:spPr>
          <a:xfrm>
            <a:off x="2087654" y="286097"/>
            <a:ext cx="865990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A Clean, Microbe-Boosted Refresh for Your </a:t>
            </a:r>
            <a:r>
              <a:rPr lang="en-US" b="1" dirty="0"/>
              <a:t>P</a:t>
            </a:r>
            <a:r>
              <a:rPr lang="en-US" sz="1800" b="1" dirty="0"/>
              <a:t>lants</a:t>
            </a:r>
          </a:p>
          <a:p>
            <a:pPr algn="ctr"/>
            <a:r>
              <a:rPr lang="en-US" sz="2400" b="1" dirty="0"/>
              <a:t>Sterilized Compost with Plant Growth-Promoting Microorganisms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01CA90-90F7-62F3-6DDF-2FEF61C15F2A}"/>
              </a:ext>
            </a:extLst>
          </p:cNvPr>
          <p:cNvSpPr txBox="1"/>
          <p:nvPr/>
        </p:nvSpPr>
        <p:spPr>
          <a:xfrm>
            <a:off x="5163069" y="4471895"/>
            <a:ext cx="27700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Order Sterilized Compost with Microorganisms Now</a:t>
            </a:r>
            <a:endParaRPr lang="en-US" dirty="0"/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05F80694-03AB-05D1-B445-194BD2E77A18}"/>
              </a:ext>
            </a:extLst>
          </p:cNvPr>
          <p:cNvCxnSpPr>
            <a:cxnSpLocks/>
          </p:cNvCxnSpPr>
          <p:nvPr/>
        </p:nvCxnSpPr>
        <p:spPr>
          <a:xfrm flipV="1">
            <a:off x="7497204" y="1173422"/>
            <a:ext cx="1000652" cy="349623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8E38C31-AB9C-C2FE-0FB2-0348B7B8279A}"/>
              </a:ext>
            </a:extLst>
          </p:cNvPr>
          <p:cNvSpPr txBox="1"/>
          <p:nvPr/>
        </p:nvSpPr>
        <p:spPr>
          <a:xfrm>
            <a:off x="8439744" y="1037273"/>
            <a:ext cx="318695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Faster Nutrient Absorption </a:t>
            </a:r>
            <a:r>
              <a:rPr lang="en-US" dirty="0"/>
              <a:t>– Beneficial microbes help break down organic matter, delivering nutrients right where your plants need them.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6BCF87A-4E98-AD8B-3D3A-D6BDE7FDFDDC}"/>
              </a:ext>
            </a:extLst>
          </p:cNvPr>
          <p:cNvSpPr txBox="1"/>
          <p:nvPr/>
        </p:nvSpPr>
        <p:spPr>
          <a:xfrm>
            <a:off x="8591301" y="3652039"/>
            <a:ext cx="261209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Encourages faster growth </a:t>
            </a:r>
            <a:r>
              <a:rPr lang="en-US" dirty="0"/>
              <a:t>with carefully selected beneficial microbes.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C069E9E-B86F-72DF-7577-CB16464CC823}"/>
              </a:ext>
            </a:extLst>
          </p:cNvPr>
          <p:cNvSpPr txBox="1"/>
          <p:nvPr/>
        </p:nvSpPr>
        <p:spPr>
          <a:xfrm>
            <a:off x="8497856" y="4642917"/>
            <a:ext cx="37954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Mold-Free &amp; Safe</a:t>
            </a:r>
            <a:r>
              <a:rPr lang="en-US" dirty="0"/>
              <a:t> – No unwanted pathogens, just a clean and balanced compost blend.</a:t>
            </a:r>
            <a:br>
              <a:rPr lang="en-US" dirty="0"/>
            </a:br>
            <a:endParaRPr lang="en-US" dirty="0"/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BD2DD468-0C0B-1B2F-FA05-581984966353}"/>
              </a:ext>
            </a:extLst>
          </p:cNvPr>
          <p:cNvCxnSpPr>
            <a:cxnSpLocks/>
          </p:cNvCxnSpPr>
          <p:nvPr/>
        </p:nvCxnSpPr>
        <p:spPr>
          <a:xfrm flipV="1">
            <a:off x="7590649" y="2881718"/>
            <a:ext cx="1000652" cy="349623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CDE70B6-BFBB-2666-2FF5-D132DF82435E}"/>
              </a:ext>
            </a:extLst>
          </p:cNvPr>
          <p:cNvSpPr txBox="1"/>
          <p:nvPr/>
        </p:nvSpPr>
        <p:spPr>
          <a:xfrm>
            <a:off x="8591301" y="2661161"/>
            <a:ext cx="30026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Supports root health </a:t>
            </a:r>
            <a:r>
              <a:rPr lang="en-US" dirty="0"/>
              <a:t>and resilience, even in potted environments.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B6650B-6E45-333D-1E2C-10EAF9E81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121" y="1391878"/>
            <a:ext cx="1913528" cy="3042246"/>
          </a:xfrm>
          <a:prstGeom prst="rect">
            <a:avLst/>
          </a:prstGeom>
        </p:spPr>
      </p:pic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E7CD570C-6D7A-F690-518F-7908C8A6F0F6}"/>
              </a:ext>
            </a:extLst>
          </p:cNvPr>
          <p:cNvCxnSpPr>
            <a:cxnSpLocks/>
          </p:cNvCxnSpPr>
          <p:nvPr/>
        </p:nvCxnSpPr>
        <p:spPr>
          <a:xfrm flipV="1">
            <a:off x="7590649" y="3842450"/>
            <a:ext cx="1000652" cy="349623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D7924409-0887-AB14-F27B-D4554966E2AA}"/>
              </a:ext>
            </a:extLst>
          </p:cNvPr>
          <p:cNvCxnSpPr>
            <a:cxnSpLocks/>
          </p:cNvCxnSpPr>
          <p:nvPr/>
        </p:nvCxnSpPr>
        <p:spPr>
          <a:xfrm>
            <a:off x="7439092" y="4404877"/>
            <a:ext cx="1000652" cy="630846"/>
          </a:xfrm>
          <a:prstGeom prst="bentConnector3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BC8FD50-62FC-718C-11C0-42782F6F77A1}"/>
              </a:ext>
            </a:extLst>
          </p:cNvPr>
          <p:cNvSpPr txBox="1"/>
          <p:nvPr/>
        </p:nvSpPr>
        <p:spPr>
          <a:xfrm>
            <a:off x="232366" y="1385698"/>
            <a:ext cx="5081118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b="1" dirty="0"/>
              <a:t>$49.99 per cubic yard</a:t>
            </a:r>
            <a:br>
              <a:rPr lang="en-US" sz="1400" dirty="0"/>
            </a:br>
            <a:r>
              <a:rPr lang="en-US" sz="1400" dirty="0"/>
              <a:t>Our </a:t>
            </a:r>
            <a:r>
              <a:rPr lang="en-US" sz="1400" b="1" dirty="0"/>
              <a:t>Sterilized Compost with Plant Growth-Promoting Microorganisms</a:t>
            </a:r>
            <a:r>
              <a:rPr lang="en-US" sz="1400" dirty="0"/>
              <a:t> takes soil improvement a step further. In addition to sterilized, nutrient-rich compost, it’s inoculated with beneficial microorganisms that promote plant growth, enhance resilience, and help fight off diseases naturally.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b="1" dirty="0"/>
              <a:t>Features:</a:t>
            </a:r>
            <a:br>
              <a:rPr lang="en-US" sz="1400" dirty="0"/>
            </a:br>
            <a:r>
              <a:rPr lang="en-US" sz="1400" dirty="0"/>
              <a:t>✔️ Sterilized compost with added plant growth-promoting microorganisms</a:t>
            </a:r>
          </a:p>
          <a:p>
            <a:pPr>
              <a:buNone/>
            </a:pPr>
            <a:r>
              <a:rPr lang="en-US" sz="1400" dirty="0"/>
              <a:t>✔️ Manure-free formula</a:t>
            </a:r>
            <a:br>
              <a:rPr lang="en-US" sz="1400" dirty="0"/>
            </a:br>
            <a:r>
              <a:rPr lang="en-US" sz="1400" dirty="0"/>
              <a:t>✔️ Rich in beneficial microbes that improve soil health</a:t>
            </a:r>
            <a:br>
              <a:rPr lang="en-US" sz="1400" dirty="0"/>
            </a:br>
            <a:r>
              <a:rPr lang="en-US" sz="1400" dirty="0"/>
              <a:t>✔️ Supports natural disease resistance and plant vigor</a:t>
            </a:r>
            <a:br>
              <a:rPr lang="en-US" sz="1400" dirty="0"/>
            </a:br>
            <a:r>
              <a:rPr lang="en-US" sz="1400" dirty="0"/>
              <a:t>✔️ Available for </a:t>
            </a:r>
            <a:r>
              <a:rPr lang="en-US" sz="1400" b="1" dirty="0"/>
              <a:t>pickup</a:t>
            </a:r>
            <a:r>
              <a:rPr lang="en-US" sz="1400" dirty="0"/>
              <a:t> or </a:t>
            </a:r>
            <a:r>
              <a:rPr lang="en-US" sz="1400" b="1" dirty="0"/>
              <a:t>local delivery</a:t>
            </a:r>
            <a:r>
              <a:rPr lang="en-US" sz="1400" dirty="0"/>
              <a:t> within 120 miles of Stow,</a:t>
            </a:r>
          </a:p>
          <a:p>
            <a:pPr>
              <a:buNone/>
            </a:pPr>
            <a:r>
              <a:rPr lang="en-US" sz="1400" dirty="0"/>
              <a:t>OH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b="1" dirty="0"/>
              <a:t>Perfect for:</a:t>
            </a:r>
            <a:br>
              <a:rPr lang="en-US" sz="1400" dirty="0"/>
            </a:br>
            <a:r>
              <a:rPr lang="en-US" sz="1400" dirty="0"/>
              <a:t>✅ Gardeners seeking stronger, more resilient plants</a:t>
            </a:r>
            <a:br>
              <a:rPr lang="en-US" sz="1400" dirty="0"/>
            </a:br>
            <a:r>
              <a:rPr lang="en-US" sz="1400" dirty="0"/>
              <a:t>✅ Improving soil health with beneficial microbes</a:t>
            </a:r>
            <a:br>
              <a:rPr lang="en-US" sz="1400" dirty="0"/>
            </a:br>
            <a:r>
              <a:rPr lang="en-US" sz="1400" dirty="0"/>
              <a:t>✅ Increasing disease resistance and promoting faster plant growth</a:t>
            </a:r>
          </a:p>
        </p:txBody>
      </p:sp>
    </p:spTree>
    <p:extLst>
      <p:ext uri="{BB962C8B-B14F-4D97-AF65-F5344CB8AC3E}">
        <p14:creationId xmlns:p14="http://schemas.microsoft.com/office/powerpoint/2010/main" val="777398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24495AE-F620-5671-1A1E-7862C60DC1F2}"/>
              </a:ext>
            </a:extLst>
          </p:cNvPr>
          <p:cNvSpPr txBox="1"/>
          <p:nvPr/>
        </p:nvSpPr>
        <p:spPr>
          <a:xfrm>
            <a:off x="322729" y="248814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/>
              <a:t>Compost Pickup &amp; Local Delivery</a:t>
            </a:r>
          </a:p>
          <a:p>
            <a:pPr>
              <a:buNone/>
            </a:pPr>
            <a:r>
              <a:rPr lang="en-US" b="1" dirty="0"/>
              <a:t>Pickup:</a:t>
            </a:r>
            <a:br>
              <a:rPr lang="en-US" dirty="0"/>
            </a:br>
            <a:r>
              <a:rPr lang="en-US" dirty="0"/>
              <a:t>Pick up your compost directly from our location in Stow, OH. Our team will have it ready for you.</a:t>
            </a:r>
          </a:p>
          <a:p>
            <a:endParaRPr lang="en-US" b="1" dirty="0"/>
          </a:p>
          <a:p>
            <a:r>
              <a:rPr lang="en-US" b="1" dirty="0"/>
              <a:t>Local Delivery:</a:t>
            </a:r>
            <a:br>
              <a:rPr lang="en-US" dirty="0"/>
            </a:br>
            <a:r>
              <a:rPr lang="en-US" dirty="0"/>
              <a:t>We offer </a:t>
            </a:r>
            <a:r>
              <a:rPr lang="en-US" b="1" dirty="0"/>
              <a:t>local delivery</a:t>
            </a:r>
            <a:r>
              <a:rPr lang="en-US" dirty="0"/>
              <a:t> to locations within 120-mile radius of Stow, OH.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20167B-2116-FDF0-E8C5-B3E06E9C91CF}"/>
              </a:ext>
            </a:extLst>
          </p:cNvPr>
          <p:cNvSpPr txBox="1"/>
          <p:nvPr/>
        </p:nvSpPr>
        <p:spPr>
          <a:xfrm>
            <a:off x="322729" y="2557137"/>
            <a:ext cx="23308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Within 20 miles: Free</a:t>
            </a:r>
          </a:p>
          <a:p>
            <a:r>
              <a:rPr lang="en-US" dirty="0"/>
              <a:t>21–30 miles: $15</a:t>
            </a:r>
          </a:p>
          <a:p>
            <a:r>
              <a:rPr lang="en-US" dirty="0"/>
              <a:t>31–60 miles: $40</a:t>
            </a:r>
          </a:p>
          <a:p>
            <a:r>
              <a:rPr lang="en-US" dirty="0"/>
              <a:t>61–120 miles: $60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DC28BF-4BDC-D4EA-CD50-69FB24C7DCD0}"/>
              </a:ext>
            </a:extLst>
          </p:cNvPr>
          <p:cNvSpPr txBox="1"/>
          <p:nvPr/>
        </p:nvSpPr>
        <p:spPr>
          <a:xfrm>
            <a:off x="322729" y="40139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Free delivery for orders within </a:t>
            </a:r>
            <a:r>
              <a:rPr lang="en-US" b="1" dirty="0"/>
              <a:t>20 miles</a:t>
            </a:r>
            <a:r>
              <a:rPr lang="en-US" dirty="0"/>
              <a:t> of Stow, OH!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6BFD12-3981-09FC-3DEE-CE1DDC45D037}"/>
              </a:ext>
            </a:extLst>
          </p:cNvPr>
          <p:cNvSpPr txBox="1"/>
          <p:nvPr/>
        </p:nvSpPr>
        <p:spPr>
          <a:xfrm>
            <a:off x="6813177" y="1183792"/>
            <a:ext cx="4473388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/>
              <a:t>Free Delivery Offer</a:t>
            </a:r>
          </a:p>
          <a:p>
            <a:pPr>
              <a:buNone/>
            </a:pPr>
            <a:endParaRPr lang="en-US" sz="1600" b="1" dirty="0"/>
          </a:p>
          <a:p>
            <a:pPr>
              <a:buNone/>
            </a:pPr>
            <a:r>
              <a:rPr lang="en-US" sz="1600" b="1" dirty="0"/>
              <a:t>Free Delivery on Orders Over 2 Cubic Yards!</a:t>
            </a:r>
          </a:p>
          <a:p>
            <a:pPr>
              <a:buNone/>
            </a:pPr>
            <a:endParaRPr lang="en-US" sz="1600" b="1" dirty="0"/>
          </a:p>
          <a:p>
            <a:pPr>
              <a:buNone/>
            </a:pPr>
            <a:r>
              <a:rPr lang="en-US" sz="1600" dirty="0"/>
              <a:t>Order </a:t>
            </a:r>
            <a:r>
              <a:rPr lang="en-US" sz="1600" b="1" dirty="0"/>
              <a:t>2+ cubic yards</a:t>
            </a:r>
            <a:r>
              <a:rPr lang="en-US" sz="1600" dirty="0"/>
              <a:t> of our premium compost and enjoy </a:t>
            </a:r>
            <a:r>
              <a:rPr lang="en-US" sz="1600" b="1" dirty="0"/>
              <a:t>free delivery</a:t>
            </a:r>
            <a:r>
              <a:rPr lang="en-US" sz="1600" dirty="0"/>
              <a:t> within a </a:t>
            </a:r>
            <a:r>
              <a:rPr lang="en-US" sz="1600" b="1" dirty="0"/>
              <a:t>120-mile radius</a:t>
            </a:r>
            <a:r>
              <a:rPr lang="en-US" sz="1600" dirty="0"/>
              <a:t> of Stow, OH. </a:t>
            </a:r>
            <a:r>
              <a:rPr lang="en-US" sz="1600" b="1" dirty="0"/>
              <a:t>No extra fees!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dirty="0"/>
              <a:t>Whether you’re planting your garden or enriching your soil, we make it easy with </a:t>
            </a:r>
            <a:r>
              <a:rPr lang="en-US" sz="1600" b="1" dirty="0"/>
              <a:t>free delivery</a:t>
            </a:r>
            <a:r>
              <a:rPr lang="en-US" sz="1600" dirty="0"/>
              <a:t> on larger orders.</a:t>
            </a:r>
          </a:p>
          <a:p>
            <a:pPr>
              <a:buNone/>
            </a:pPr>
            <a:endParaRPr lang="en-US" sz="1600" dirty="0"/>
          </a:p>
          <a:p>
            <a:pPr>
              <a:buNone/>
            </a:pPr>
            <a:r>
              <a:rPr lang="en-US" sz="1600" b="1" dirty="0"/>
              <a:t>Limited Time Only!</a:t>
            </a:r>
            <a:r>
              <a:rPr lang="en-US" sz="1600" dirty="0"/>
              <a:t> Order today to take advantage of this offer and get your compost delivered right to your door!</a:t>
            </a:r>
          </a:p>
          <a:p>
            <a:pPr>
              <a:buNone/>
            </a:pPr>
            <a:endParaRPr lang="en-US" sz="1600" dirty="0"/>
          </a:p>
          <a:p>
            <a:r>
              <a:rPr lang="en-US" sz="1600" dirty="0"/>
              <a:t>[</a:t>
            </a:r>
            <a:r>
              <a:rPr lang="en-US" sz="1600" b="1" dirty="0"/>
              <a:t>Order Now</a:t>
            </a:r>
            <a:r>
              <a:rPr lang="en-US" sz="16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356380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84E9C0-2142-FF84-67F5-D4CB0C520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1C61154-AEC3-0FA1-D963-9656FADB1D6C}"/>
              </a:ext>
            </a:extLst>
          </p:cNvPr>
          <p:cNvSpPr txBox="1"/>
          <p:nvPr/>
        </p:nvSpPr>
        <p:spPr>
          <a:xfrm>
            <a:off x="1004046" y="1013012"/>
            <a:ext cx="8875059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FAQs</a:t>
            </a:r>
          </a:p>
          <a:p>
            <a:pPr>
              <a:buNone/>
            </a:pPr>
            <a:r>
              <a:rPr lang="en-US" b="1" dirty="0"/>
              <a:t>Q: Do you offer shipping?</a:t>
            </a:r>
            <a:br>
              <a:rPr lang="en-US" dirty="0"/>
            </a:br>
            <a:r>
              <a:rPr lang="en-US" dirty="0"/>
              <a:t>Currently, we only offer </a:t>
            </a:r>
            <a:r>
              <a:rPr lang="en-US" b="1" dirty="0"/>
              <a:t>local delivery</a:t>
            </a:r>
            <a:r>
              <a:rPr lang="en-US" dirty="0"/>
              <a:t> and </a:t>
            </a:r>
            <a:r>
              <a:rPr lang="en-US" b="1" dirty="0"/>
              <a:t>pickup</a:t>
            </a:r>
            <a:r>
              <a:rPr lang="en-US" dirty="0"/>
              <a:t> from our Stow location. Shipping is not available due to the weight of compost.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b="1" dirty="0"/>
              <a:t>Q: How are local delivery fees calculated?</a:t>
            </a:r>
            <a:br>
              <a:rPr lang="en-US" dirty="0"/>
            </a:br>
            <a:r>
              <a:rPr lang="en-US" dirty="0"/>
              <a:t>Local delivery fees are based on the distance from our Stow location. The exact fee will be calculated and displayed during checkout.</a:t>
            </a:r>
          </a:p>
          <a:p>
            <a:pPr>
              <a:buNone/>
            </a:pPr>
            <a:endParaRPr lang="en-US" dirty="0"/>
          </a:p>
          <a:p>
            <a:r>
              <a:rPr lang="en-US" b="1" dirty="0"/>
              <a:t>Q: How long does local delivery take?</a:t>
            </a:r>
            <a:br>
              <a:rPr lang="en-US" dirty="0"/>
            </a:br>
            <a:r>
              <a:rPr lang="en-US" dirty="0"/>
              <a:t>Local deliveries typically take 3–5 business days, depending on your location.</a:t>
            </a:r>
          </a:p>
        </p:txBody>
      </p:sp>
    </p:spTree>
    <p:extLst>
      <p:ext uri="{BB962C8B-B14F-4D97-AF65-F5344CB8AC3E}">
        <p14:creationId xmlns:p14="http://schemas.microsoft.com/office/powerpoint/2010/main" val="2817404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F333167-C867-6D21-98D1-054F5181BD85}"/>
              </a:ext>
            </a:extLst>
          </p:cNvPr>
          <p:cNvSpPr txBox="1"/>
          <p:nvPr/>
        </p:nvSpPr>
        <p:spPr>
          <a:xfrm>
            <a:off x="3263153" y="295852"/>
            <a:ext cx="609600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/>
              <a:t>Free Garden Presentation</a:t>
            </a:r>
          </a:p>
          <a:p>
            <a:pPr algn="ctr">
              <a:buNone/>
            </a:pPr>
            <a:r>
              <a:rPr lang="en-US" sz="1400" b="1" i="1" dirty="0"/>
              <a:t>Beneficial Microbes for Your Garden</a:t>
            </a:r>
            <a:endParaRPr lang="en-US" sz="1400" b="1" dirty="0"/>
          </a:p>
          <a:p>
            <a:r>
              <a:rPr lang="en-US" dirty="0"/>
              <a:t>Grow stronger, healthier plants—from the ground up.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DBC4C0-CC20-12C7-C693-B912C2137568}"/>
              </a:ext>
            </a:extLst>
          </p:cNvPr>
          <p:cNvSpPr txBox="1"/>
          <p:nvPr/>
        </p:nvSpPr>
        <p:spPr>
          <a:xfrm>
            <a:off x="215153" y="1234639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b="1" dirty="0"/>
              <a:t>What You'll Learn</a:t>
            </a:r>
          </a:p>
          <a:p>
            <a:pPr>
              <a:buNone/>
            </a:pPr>
            <a:r>
              <a:rPr lang="en-US" sz="1200" dirty="0"/>
              <a:t>Discover how beneficial microbes power plant growth, protect roots, and supercharge compost. In this fun, science-based session, you’ll learn: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/>
              <a:t>How microbes boost soil health and plant resilience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/>
              <a:t>What healthy compost </a:t>
            </a:r>
            <a:r>
              <a:rPr lang="en-US" sz="1200" i="1" dirty="0"/>
              <a:t>really</a:t>
            </a:r>
            <a:r>
              <a:rPr lang="en-US" sz="1200" dirty="0"/>
              <a:t> looks like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dirty="0"/>
              <a:t>Simple tips to improve your garden, naturally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536864-851C-3DC1-F20D-C5D39DC95F9F}"/>
              </a:ext>
            </a:extLst>
          </p:cNvPr>
          <p:cNvSpPr txBox="1"/>
          <p:nvPr/>
        </p:nvSpPr>
        <p:spPr>
          <a:xfrm>
            <a:off x="215153" y="2668975"/>
            <a:ext cx="106500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b="1" dirty="0"/>
              <a:t>Presented By</a:t>
            </a:r>
          </a:p>
          <a:p>
            <a:pPr>
              <a:buNone/>
            </a:pPr>
            <a:r>
              <a:rPr lang="en-US" sz="1200" dirty="0"/>
              <a:t>Led by Mope, microbiologist and founder of </a:t>
            </a:r>
            <a:r>
              <a:rPr lang="en-US" sz="1200" b="1" dirty="0"/>
              <a:t>The Mikrolab</a:t>
            </a:r>
            <a:r>
              <a:rPr lang="en-US" sz="1200" dirty="0"/>
              <a:t>, a lab dedicated to soil health and sustainable gardening. You’ll also receive a </a:t>
            </a:r>
            <a:r>
              <a:rPr lang="en-US" sz="1200" b="1" dirty="0"/>
              <a:t>free compost or soil test</a:t>
            </a:r>
            <a:r>
              <a:rPr lang="en-US" sz="1200" dirty="0"/>
              <a:t> for your group!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195910-0906-B727-C06A-E0AD81BD65AD}"/>
              </a:ext>
            </a:extLst>
          </p:cNvPr>
          <p:cNvSpPr txBox="1"/>
          <p:nvPr/>
        </p:nvSpPr>
        <p:spPr>
          <a:xfrm>
            <a:off x="215153" y="3438485"/>
            <a:ext cx="203498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Perfect For:</a:t>
            </a:r>
          </a:p>
          <a:p>
            <a:r>
              <a:rPr lang="en-US" sz="1200" dirty="0"/>
              <a:t>Garden clubs</a:t>
            </a:r>
          </a:p>
          <a:p>
            <a:r>
              <a:rPr lang="en-US" sz="1200" dirty="0"/>
              <a:t>Master Gardener groups</a:t>
            </a:r>
          </a:p>
          <a:p>
            <a:r>
              <a:rPr lang="en-US" sz="1200" dirty="0"/>
              <a:t>Community gardens</a:t>
            </a:r>
          </a:p>
          <a:p>
            <a:r>
              <a:rPr lang="en-US" sz="1200" dirty="0"/>
              <a:t>Plant societies or green clubs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8A288E-64BD-312B-AEBC-338DA8952A5E}"/>
              </a:ext>
            </a:extLst>
          </p:cNvPr>
          <p:cNvSpPr txBox="1"/>
          <p:nvPr/>
        </p:nvSpPr>
        <p:spPr>
          <a:xfrm>
            <a:off x="4598894" y="3429000"/>
            <a:ext cx="47602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b="1" dirty="0"/>
              <a:t>Presentation Format: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b="1" dirty="0"/>
              <a:t>Length:</a:t>
            </a:r>
            <a:r>
              <a:rPr lang="en-US" sz="1200" dirty="0"/>
              <a:t> 40–45 minutes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b="1" dirty="0"/>
              <a:t>Cost:</a:t>
            </a:r>
            <a:r>
              <a:rPr lang="en-US" sz="1200" dirty="0"/>
              <a:t> </a:t>
            </a:r>
            <a:r>
              <a:rPr lang="en-US" sz="1200" i="1" dirty="0"/>
              <a:t>Free!</a:t>
            </a:r>
            <a:endParaRPr lang="en-US" sz="12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1200" b="1" dirty="0"/>
              <a:t>Location:</a:t>
            </a:r>
            <a:r>
              <a:rPr lang="en-US" sz="1200" dirty="0"/>
              <a:t> Available in-person near Akron, OH or virtually anywhere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200" b="1" dirty="0"/>
              <a:t>Includes:</a:t>
            </a:r>
            <a:r>
              <a:rPr lang="en-US" sz="1200" dirty="0"/>
              <a:t> Group Q&amp;A and optional compost test follow-up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EB036F-8502-C2CF-BA28-E2E4CE1B3879}"/>
              </a:ext>
            </a:extLst>
          </p:cNvPr>
          <p:cNvSpPr txBox="1"/>
          <p:nvPr/>
        </p:nvSpPr>
        <p:spPr>
          <a:xfrm>
            <a:off x="188259" y="4577327"/>
            <a:ext cx="348727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100" b="1" dirty="0"/>
              <a:t>Request a Free Presentation</a:t>
            </a:r>
          </a:p>
          <a:p>
            <a:pPr>
              <a:buNone/>
            </a:pPr>
            <a:r>
              <a:rPr lang="en-US" sz="1100" b="1" dirty="0"/>
              <a:t>Fill out the form below:</a:t>
            </a:r>
          </a:p>
          <a:p>
            <a:r>
              <a:rPr lang="en-US" sz="1100" b="1" dirty="0"/>
              <a:t>Group Name:</a:t>
            </a:r>
            <a:br>
              <a:rPr lang="en-US" sz="1100" dirty="0"/>
            </a:br>
            <a:r>
              <a:rPr lang="en-US" sz="1100" b="1" dirty="0"/>
              <a:t>Contact Name:</a:t>
            </a:r>
            <a:br>
              <a:rPr lang="en-US" sz="1100" dirty="0"/>
            </a:br>
            <a:r>
              <a:rPr lang="en-US" sz="1100" b="1" dirty="0"/>
              <a:t>Email Address:</a:t>
            </a:r>
            <a:br>
              <a:rPr lang="en-US" sz="1100" dirty="0"/>
            </a:br>
            <a:r>
              <a:rPr lang="en-US" sz="1100" b="1" dirty="0"/>
              <a:t>Location (City/State):</a:t>
            </a:r>
            <a:br>
              <a:rPr lang="en-US" sz="1100" dirty="0"/>
            </a:br>
            <a:r>
              <a:rPr lang="en-US" sz="1100" b="1" dirty="0"/>
              <a:t>Virtual or In-Person Preference:</a:t>
            </a:r>
            <a:br>
              <a:rPr lang="en-US" sz="1100" dirty="0"/>
            </a:br>
            <a:r>
              <a:rPr lang="en-US" sz="1100" b="1" dirty="0"/>
              <a:t>Preferred Date(s):</a:t>
            </a:r>
            <a:br>
              <a:rPr lang="en-US" sz="1100" dirty="0"/>
            </a:br>
            <a:r>
              <a:rPr lang="en-US" sz="1100" b="1" dirty="0"/>
              <a:t>Estimated Group Size:</a:t>
            </a:r>
            <a:br>
              <a:rPr lang="en-US" sz="1100" dirty="0"/>
            </a:br>
            <a:r>
              <a:rPr lang="en-US" sz="1100" dirty="0"/>
              <a:t>[Submit Button – “Request My Free Presentation”]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C99A8E-CE06-95A1-104F-62CC13ADD01F}"/>
              </a:ext>
            </a:extLst>
          </p:cNvPr>
          <p:cNvSpPr txBox="1"/>
          <p:nvPr/>
        </p:nvSpPr>
        <p:spPr>
          <a:xfrm>
            <a:off x="4607859" y="4777381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b="1" dirty="0"/>
              <a:t>FAQs</a:t>
            </a:r>
          </a:p>
          <a:p>
            <a:pPr>
              <a:buNone/>
            </a:pPr>
            <a:r>
              <a:rPr lang="en-US" sz="1200" b="1" dirty="0"/>
              <a:t>Is this really free?</a:t>
            </a:r>
            <a:br>
              <a:rPr lang="en-US" sz="1200" dirty="0"/>
            </a:br>
            <a:r>
              <a:rPr lang="en-US" sz="1200" dirty="0"/>
              <a:t>Yes! It’s part of our outreach to promote soil health and sustainable gardening.</a:t>
            </a:r>
          </a:p>
          <a:p>
            <a:pPr>
              <a:buNone/>
            </a:pPr>
            <a:r>
              <a:rPr lang="en-US" sz="1200" b="1" dirty="0"/>
              <a:t>Can small groups request a talk?</a:t>
            </a:r>
            <a:br>
              <a:rPr lang="en-US" sz="1200" dirty="0"/>
            </a:br>
            <a:r>
              <a:rPr lang="en-US" sz="1200" dirty="0"/>
              <a:t>Absolutely—whether 5 or 50, we’re happy to connect.</a:t>
            </a:r>
          </a:p>
          <a:p>
            <a:r>
              <a:rPr lang="en-US" sz="1200" b="1" dirty="0"/>
              <a:t>What’s in the compost test?</a:t>
            </a:r>
            <a:br>
              <a:rPr lang="en-US" sz="1200" dirty="0"/>
            </a:br>
            <a:r>
              <a:rPr lang="en-US" sz="1200" dirty="0"/>
              <a:t>We test for microbial activity and visual health indicators to give you actionable feedback.</a:t>
            </a:r>
          </a:p>
        </p:txBody>
      </p:sp>
    </p:spTree>
    <p:extLst>
      <p:ext uri="{BB962C8B-B14F-4D97-AF65-F5344CB8AC3E}">
        <p14:creationId xmlns:p14="http://schemas.microsoft.com/office/powerpoint/2010/main" val="3267733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9970</TotalTime>
  <Words>1134</Words>
  <Application>Microsoft Office PowerPoint</Application>
  <PresentationFormat>Widescreen</PresentationFormat>
  <Paragraphs>108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mope oluwadare</dc:creator>
  <cp:lastModifiedBy>mope oluwadare</cp:lastModifiedBy>
  <cp:revision>14</cp:revision>
  <dcterms:created xsi:type="dcterms:W3CDTF">2025-03-22T04:19:00Z</dcterms:created>
  <dcterms:modified xsi:type="dcterms:W3CDTF">2025-04-05T15:48:09Z</dcterms:modified>
</cp:coreProperties>
</file>